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9"/>
  </p:handoutMasterIdLst>
  <p:sldIdLst>
    <p:sldId id="281" r:id="rId3"/>
    <p:sldId id="284" r:id="rId4"/>
    <p:sldId id="310" r:id="rId6"/>
    <p:sldId id="278" r:id="rId7"/>
    <p:sldId id="313" r:id="rId8"/>
    <p:sldId id="261" r:id="rId9"/>
    <p:sldId id="273" r:id="rId10"/>
    <p:sldId id="279" r:id="rId11"/>
    <p:sldId id="314" r:id="rId12"/>
    <p:sldId id="295" r:id="rId13"/>
    <p:sldId id="265" r:id="rId14"/>
    <p:sldId id="302" r:id="rId15"/>
    <p:sldId id="296" r:id="rId16"/>
    <p:sldId id="303" r:id="rId17"/>
    <p:sldId id="304" r:id="rId18"/>
    <p:sldId id="305" r:id="rId19"/>
    <p:sldId id="306" r:id="rId20"/>
    <p:sldId id="307" r:id="rId21"/>
    <p:sldId id="315" r:id="rId22"/>
    <p:sldId id="334" r:id="rId23"/>
    <p:sldId id="316" r:id="rId24"/>
    <p:sldId id="317" r:id="rId25"/>
    <p:sldId id="308" r:id="rId26"/>
    <p:sldId id="30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878" autoAdjust="0"/>
  </p:normalViewPr>
  <p:slideViewPr>
    <p:cSldViewPr snapToGrid="0">
      <p:cViewPr varScale="1">
        <p:scale>
          <a:sx n="78" d="100"/>
          <a:sy n="78" d="100"/>
        </p:scale>
        <p:origin x="696" y="67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 hasCustomPrompt="1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 hasCustomPrompt="1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hyperlink" Target="https://arxiv.org/abs/quant-ph/0301079" TargetMode="External"/><Relationship Id="rId2" Type="http://schemas.openxmlformats.org/officeDocument/2006/relationships/hyperlink" Target="https://www.sciencedirect.com/science/article/pii/S0925231221011000#section-cited-by" TargetMode="External"/><Relationship Id="rId1" Type="http://schemas.openxmlformats.org/officeDocument/2006/relationships/hyperlink" Target="https://doi.org/10.1007/s42484-024-00169-w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www.kaggle.com/datasets/sudarshanvaidya/random-images-for-face-emotion-recognition" TargetMode="External"/><Relationship Id="rId2" Type="http://schemas.openxmlformats.org/officeDocument/2006/relationships/hyperlink" Target="https://www.kaggle.com/datasets/msambare/fer2013/data" TargetMode="Externa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alphaModFix amt="5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4130" y="12065"/>
            <a:ext cx="12192000" cy="6858000"/>
          </a:xfr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06296" y="753110"/>
            <a:ext cx="9144000" cy="2286000"/>
          </a:xfrm>
        </p:spPr>
        <p:txBody>
          <a:bodyPr/>
          <a:lstStyle/>
          <a:p>
            <a:r>
              <a:rPr lang="en-US" b="1" dirty="0"/>
              <a:t>Emotion Recognition in Customer Service 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Team-B</a:t>
            </a:r>
            <a:endParaRPr lang="en-US" b="1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1248" y="4165770"/>
            <a:ext cx="3103880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7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bg1"/>
                </a:solidFill>
                <a:latin typeface="Arial" panose="020B0704020202020204" pitchFamily="34" charset="0"/>
              </a:rPr>
              <a:t>Manasa </a:t>
            </a:r>
            <a:r>
              <a:rPr lang="en-US" altLang="en-US" dirty="0" err="1">
                <a:solidFill>
                  <a:schemeClr val="bg1"/>
                </a:solidFill>
                <a:latin typeface="Arial" panose="020B0704020202020204" pitchFamily="34" charset="0"/>
              </a:rPr>
              <a:t>Vasupali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7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704020202020204" pitchFamily="34" charset="0"/>
              </a:rPr>
              <a:t>Lakshmi Prasana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704020202020204" pitchFamily="34" charset="0"/>
              </a:rPr>
              <a:t>Pothuganti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7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bg1"/>
                </a:solidFill>
                <a:latin typeface="Arial" panose="020B0704020202020204" pitchFamily="34" charset="0"/>
              </a:rPr>
              <a:t>Veditha Lakshmi Yechuri</a:t>
            </a:r>
            <a:endParaRPr lang="en-US" altLang="en-US" dirty="0">
              <a:solidFill>
                <a:schemeClr val="bg1"/>
              </a:solidFill>
              <a:latin typeface="Arial" panose="020B07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24-09-16 at 9.49.58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51130"/>
            <a:ext cx="5090160" cy="6555740"/>
          </a:xfrm>
          <a:prstGeom prst="rect">
            <a:avLst/>
          </a:prstGeom>
        </p:spPr>
      </p:pic>
      <p:pic>
        <p:nvPicPr>
          <p:cNvPr id="9" name="Picture 8" descr="Screenshot 2024-09-16 at 9.53.26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2251075"/>
            <a:ext cx="6791960" cy="315976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561455" y="583565"/>
            <a:ext cx="4718050" cy="925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Code to print the sample images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Grp="1" noChangeArrowheads="1"/>
          </p:cNvSpPr>
          <p:nvPr>
            <p:ph sz="quarter" idx="16"/>
          </p:nvPr>
        </p:nvSpPr>
        <p:spPr bwMode="auto">
          <a:xfrm>
            <a:off x="6219190" y="1205865"/>
            <a:ext cx="5134610" cy="341439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normAutofit lnSpcReduction="10000"/>
          </a:bodyPr>
          <a:lstStyle/>
          <a:p>
            <a:pPr marL="171450" marR="0" lvl="0" indent="-17145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704020202020204" pitchFamily="34" charset="0"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Emotion Distribution in Training and Testing Data: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bar plot was used to analyze the distribution of emotions.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a larger number of "happy" images, while the "disgust" images are significantly fewer. The remaining emotions like "sadness," "anger," "surprise," and "neutral" are almost equally distributed.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Attribute Distribution: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bar plot below shows the frequency of each emotion in both the training and testing datasets.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Data Analysis </a:t>
            </a:r>
            <a:endParaRPr lang="en-US" b="1" dirty="0"/>
          </a:p>
        </p:txBody>
      </p:sp>
      <p:pic>
        <p:nvPicPr>
          <p:cNvPr id="4" name="Picture 3" descr="Screenshot 2024-10-22 at 11.43.23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85" y="1278890"/>
            <a:ext cx="4176395" cy="2351405"/>
          </a:xfrm>
          <a:prstGeom prst="rect">
            <a:avLst/>
          </a:prstGeom>
        </p:spPr>
      </p:pic>
      <p:pic>
        <p:nvPicPr>
          <p:cNvPr id="6" name="Picture 5" descr="Screenshot 2024-10-22 at 11.43.31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3801745"/>
            <a:ext cx="4177030" cy="2352040"/>
          </a:xfrm>
          <a:prstGeom prst="rect">
            <a:avLst/>
          </a:prstGeom>
        </p:spPr>
      </p:pic>
      <p:pic>
        <p:nvPicPr>
          <p:cNvPr id="7" name="Picture 6" descr="Screenshot 2024-10-22 at 11.44.34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435" y="4718685"/>
            <a:ext cx="6530975" cy="12979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Data Analysis on new dataset</a:t>
            </a:r>
            <a:endParaRPr lang="en-US" b="1" dirty="0"/>
          </a:p>
        </p:txBody>
      </p:sp>
      <p:pic>
        <p:nvPicPr>
          <p:cNvPr id="8" name="Picture 7" descr="Screenshot 2024-10-22 at 12.00.27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0" y="1658620"/>
            <a:ext cx="5071110" cy="2881630"/>
          </a:xfrm>
          <a:prstGeom prst="rect">
            <a:avLst/>
          </a:prstGeom>
        </p:spPr>
      </p:pic>
      <p:pic>
        <p:nvPicPr>
          <p:cNvPr id="9" name="Picture 8" descr="Screenshot 2024-10-22 at 12.00.37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55" y="1658620"/>
            <a:ext cx="5071745" cy="2882265"/>
          </a:xfrm>
          <a:prstGeom prst="rect">
            <a:avLst/>
          </a:prstGeom>
        </p:spPr>
      </p:pic>
      <p:pic>
        <p:nvPicPr>
          <p:cNvPr id="10" name="Picture 9" descr="Screenshot 2024-10-22 at 12.00.11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45" y="4736465"/>
            <a:ext cx="7701915" cy="1530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2024-09-16 at 9.59.2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27100"/>
            <a:ext cx="12191365" cy="53936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4575" y="136525"/>
            <a:ext cx="9771380" cy="947420"/>
          </a:xfrm>
        </p:spPr>
        <p:txBody>
          <a:bodyPr anchor="ctr">
            <a:normAutofit/>
          </a:bodyPr>
          <a:lstStyle/>
          <a:p>
            <a:r>
              <a:rPr lang="en-US" b="1" dirty="0"/>
              <a:t>mean and variance of the dataset</a:t>
            </a:r>
            <a:endParaRPr 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030"/>
            <a:ext cx="4354195" cy="1257300"/>
          </a:xfrm>
        </p:spPr>
        <p:txBody>
          <a:bodyPr/>
          <a:lstStyle/>
          <a:p>
            <a:pPr algn="ctr"/>
            <a:r>
              <a:rPr lang="en-US" b="1" dirty="0"/>
              <a:t>CNN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9740" y="1993538"/>
            <a:ext cx="4894006" cy="3904906"/>
          </a:xfrm>
        </p:spPr>
        <p:txBody>
          <a:bodyPr/>
          <a:lstStyle/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1 input layer, 3 hidden layers and 1 output layer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Max Pooling , Dropouts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architectures have been tried to get a good accuracy score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 accuracy : 60 %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 descr="Screenshot 2024-10-22 at 7.01.49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190" y="0"/>
            <a:ext cx="66319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85" y="159385"/>
            <a:ext cx="4893310" cy="1646555"/>
          </a:xfrm>
        </p:spPr>
        <p:txBody>
          <a:bodyPr/>
          <a:lstStyle/>
          <a:p>
            <a:pPr algn="ctr"/>
            <a:r>
              <a:rPr lang="en-US" b="1" dirty="0"/>
              <a:t>Quantum hyperparameter optimized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9740" y="1993538"/>
            <a:ext cx="4894006" cy="3904906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Quadratic Unconstrained Binary Optimization (QUBO)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Experimented with Conbqa library.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704020202020204" pitchFamily="34" charset="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Hyper-parameter tuning for number of neurons,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CNN model with quantum tuned parameters.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 accuracy : 40 %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2024-12-10 at 5.53.1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6745" y="0"/>
            <a:ext cx="64852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85" y="159385"/>
            <a:ext cx="4893310" cy="1646555"/>
          </a:xfrm>
        </p:spPr>
        <p:txBody>
          <a:bodyPr/>
          <a:lstStyle/>
          <a:p>
            <a:pPr algn="ctr"/>
            <a:r>
              <a:rPr lang="en-US" b="1" dirty="0"/>
              <a:t>Quantum Feature selection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9740" y="1993538"/>
            <a:ext cx="4894006" cy="3904906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Quadratic Unconstrained Binary Optimization (QUBO)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Imported Leap Hybrid Sampler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through quantum computing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CNN model with quantum selected features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 accuracy : 24 %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2024-10-22 at 9.11.1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8630" y="0"/>
            <a:ext cx="66433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85" y="159385"/>
            <a:ext cx="4893310" cy="1108075"/>
          </a:xfrm>
        </p:spPr>
        <p:txBody>
          <a:bodyPr/>
          <a:lstStyle/>
          <a:p>
            <a:pPr algn="ctr"/>
            <a:r>
              <a:rPr lang="en-US" b="1" dirty="0" err="1"/>
              <a:t>Pennylane</a:t>
            </a:r>
            <a:r>
              <a:rPr lang="en-US" b="1" dirty="0"/>
              <a:t>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9740" y="1993538"/>
            <a:ext cx="4894006" cy="3904906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Quadratic Circuits.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RX, RY and CNOT gates for rotation and entanglement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quantum layers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pennylane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of 2 Qubits.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 accuracy : 24 %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2024-10-22 at 8.01.3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85" y="159385"/>
            <a:ext cx="4893310" cy="1108075"/>
          </a:xfrm>
        </p:spPr>
        <p:txBody>
          <a:bodyPr/>
          <a:lstStyle/>
          <a:p>
            <a:pPr algn="ctr"/>
            <a:r>
              <a:rPr lang="en-US" b="1" dirty="0"/>
              <a:t>     Final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59740" y="1993538"/>
            <a:ext cx="4894006" cy="3904906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/>
              <a:t>Implemented CNN with 5 layers .</a:t>
            </a: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/>
              <a:t>Increased no of filters</a:t>
            </a: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>
                <a:sym typeface="+mn-ea"/>
              </a:rPr>
              <a:t>Used </a:t>
            </a:r>
            <a:r>
              <a:rPr lang="en-US" dirty="0" err="1">
                <a:sym typeface="+mn-ea"/>
              </a:rPr>
              <a:t>BatchNormalization</a:t>
            </a:r>
            <a:r>
              <a:rPr lang="en-US" dirty="0">
                <a:sym typeface="+mn-ea"/>
              </a:rPr>
              <a:t>, Max Pooling , Dropouts .</a:t>
            </a: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/>
              <a:t>Testing Data accuracy : 66% </a:t>
            </a: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Screenshot 2024-10-23 at 8.43.33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4360" y="0"/>
            <a:ext cx="65176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161" y="150241"/>
            <a:ext cx="6172200" cy="1581912"/>
          </a:xfrm>
        </p:spPr>
        <p:txBody>
          <a:bodyPr/>
          <a:lstStyle/>
          <a:p>
            <a:r>
              <a:rPr lang="en-IN" b="1" u="sng" dirty="0"/>
              <a:t>RESULTS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22579" y="2257698"/>
            <a:ext cx="7765027" cy="390490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CNN Accuracy: 60%.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CNN Accuracy: 66%.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Optimization (QUBO): Achieved 40%.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Circuit Models: Early-stage, accuracy 24%.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7398415" name="Picture 273984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290" y="270510"/>
            <a:ext cx="4681220" cy="2603500"/>
          </a:xfrm>
          <a:prstGeom prst="rect">
            <a:avLst/>
          </a:prstGeom>
        </p:spPr>
      </p:pic>
      <p:pic>
        <p:nvPicPr>
          <p:cNvPr id="797170808" name="Picture 7971708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290" y="3771900"/>
            <a:ext cx="4582795" cy="2864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798885" y="1370730"/>
            <a:ext cx="4894006" cy="3142643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Kaggle Id :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manasavasupalli</a:t>
            </a:r>
            <a:endParaRPr lang="en-IN" sz="1800" kern="100" dirty="0" err="1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Repo link : 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https://github.com/Manasa-vasupalli/emotion-recognition</a:t>
            </a:r>
            <a:endParaRPr lang="en-US" sz="1800" u="sng" kern="100" dirty="0">
              <a:solidFill>
                <a:srgbClr val="46788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4" y="1189121"/>
            <a:ext cx="5590363" cy="37912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685" y="219075"/>
            <a:ext cx="6172200" cy="916940"/>
          </a:xfrm>
        </p:spPr>
        <p:txBody>
          <a:bodyPr/>
          <a:p>
            <a:r>
              <a:rPr lang="en-US"/>
              <a:t>Confusion matrix </a:t>
            </a:r>
            <a:endParaRPr lang="en-US"/>
          </a:p>
        </p:txBody>
      </p:sp>
      <p:pic>
        <p:nvPicPr>
          <p:cNvPr id="602836748" name="Picture 6028367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6089" r="23036" b="16025"/>
          <a:stretch>
            <a:fillRect/>
          </a:stretch>
        </p:blipFill>
        <p:spPr>
          <a:xfrm>
            <a:off x="527685" y="1887220"/>
            <a:ext cx="6172200" cy="3729990"/>
          </a:xfrm>
          <a:prstGeom prst="rect">
            <a:avLst/>
          </a:prstGeom>
        </p:spPr>
      </p:pic>
      <p:pic>
        <p:nvPicPr>
          <p:cNvPr id="2032806442" name="Picture 20328064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65" y="2447925"/>
            <a:ext cx="4173855" cy="26085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Applications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838199" y="2257063"/>
            <a:ext cx="7676536" cy="390490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Customer Service: Real-time emotion detection for improved experiences.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Healthcare: Non-invasive emotional monitoring for mental health.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Education: Tracking student engagement in real-time.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Entertainment: Adaptive gaming and media experiences.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8056"/>
            <a:ext cx="8010831" cy="1581912"/>
          </a:xfrm>
        </p:spPr>
        <p:txBody>
          <a:bodyPr/>
          <a:lstStyle/>
          <a:p>
            <a:r>
              <a:rPr lang="en-IN" b="1" u="sng" dirty="0"/>
              <a:t>Conclusion &amp; Future Work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Deep learning excels in emotion recognition, achieving 66% accuracy.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Quantum techniques show potential but need hardware advancements.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Future Directions:</a:t>
            </a:r>
            <a:endParaRPr lang="en-IN" dirty="0"/>
          </a:p>
          <a:p>
            <a:r>
              <a:rPr lang="en-IN" dirty="0"/>
              <a:t>  * Diverse datasets for robust models.</a:t>
            </a:r>
            <a:endParaRPr lang="en-IN" dirty="0"/>
          </a:p>
          <a:p>
            <a:r>
              <a:rPr lang="en-IN" dirty="0"/>
              <a:t>  * Optimizing for real-time applications.</a:t>
            </a:r>
            <a:endParaRPr lang="en-IN" dirty="0"/>
          </a:p>
          <a:p>
            <a:r>
              <a:rPr lang="en-IN" dirty="0"/>
              <a:t>  * Hybrid classical-quantum approaches.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155" y="448310"/>
            <a:ext cx="5908675" cy="917575"/>
          </a:xfrm>
        </p:spPr>
        <p:txBody>
          <a:bodyPr/>
          <a:lstStyle/>
          <a:p>
            <a:pPr algn="ctr"/>
            <a:r>
              <a:rPr lang="en-US" b="1" dirty="0"/>
              <a:t>            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864426" y="1936115"/>
            <a:ext cx="8312727" cy="3904615"/>
          </a:xfrm>
        </p:spPr>
        <p:txBody>
          <a:bodyPr/>
          <a:lstStyle/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/>
              <a:t>Different CNN Architectures models are implemented .</a:t>
            </a: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/>
              <a:t>Built an Quantum Circuit model with 2 </a:t>
            </a:r>
            <a:r>
              <a:rPr lang="en-US" dirty="0" err="1"/>
              <a:t>quibits</a:t>
            </a:r>
            <a:r>
              <a:rPr lang="en-US" dirty="0"/>
              <a:t> using </a:t>
            </a:r>
            <a:r>
              <a:rPr lang="en-US" dirty="0" err="1"/>
              <a:t>pennylane</a:t>
            </a:r>
            <a:r>
              <a:rPr lang="en-US" dirty="0"/>
              <a:t> library.</a:t>
            </a: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/>
              <a:t>Quadratic Unconstrained Binary Optimization (QUBO) is used for hyperparameter tunning as well as feature selection .</a:t>
            </a: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r>
              <a:rPr lang="en-US" dirty="0"/>
              <a:t>Finalized CNN model which gives 66% accuracy.</a:t>
            </a:r>
            <a:endParaRPr lang="en-US" dirty="0"/>
          </a:p>
          <a:p>
            <a:pPr marL="285750" indent="-285750" algn="just">
              <a:buFont typeface="Arial" panose="020B07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155" y="448310"/>
            <a:ext cx="5908675" cy="917575"/>
          </a:xfrm>
        </p:spPr>
        <p:txBody>
          <a:bodyPr/>
          <a:lstStyle/>
          <a:p>
            <a:pPr algn="ctr"/>
            <a:r>
              <a:rPr lang="en-US" b="1" dirty="0"/>
              <a:t>            Citations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864426" y="1936115"/>
            <a:ext cx="8312727" cy="3904615"/>
          </a:xfrm>
        </p:spPr>
        <p:txBody>
          <a:bodyPr/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Liao, Y., Hsieh, M. H., &amp; Ferrie, C. (2024). Quantum optimization for training quantum neural networks. Quantum Machine Intelligence, 6, 33. 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1"/>
              </a:rPr>
              <a:t>https://doi.org/10.1007/s42484-024-00169-w</a:t>
            </a:r>
            <a:endParaRPr lang="en-IN" sz="18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Martín-Guerrero, J. D., &amp; </a:t>
            </a:r>
            <a:r>
              <a:rPr lang="en-IN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Lamata</a:t>
            </a:r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L. (2021). *Quantum Machine Learning: An Introduction to Quantum Computing and Neural Networks*. Physics Reports, 943, 1-51. 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https://www.sciencedirect.com/science/article/pii/S0925231221011000#section-cited-by</a:t>
            </a:r>
            <a:endParaRPr lang="en-IN" sz="1800" kern="1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Lavor, L.R.U </a:t>
            </a:r>
            <a:r>
              <a:rPr lang="en-IN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Manssur</a:t>
            </a:r>
            <a:r>
              <a:rPr lang="en-I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 Portugal (2003) Grover’s Algorithm : Quantum Database Search. </a:t>
            </a:r>
            <a:r>
              <a:rPr lang="en-IN" sz="18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https://arxiv.org/abs/quant-ph/0301079</a:t>
            </a:r>
            <a:endParaRPr lang="en-IN" sz="1800" kern="100" dirty="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endParaRPr lang="en-IN" u="sng" kern="100" dirty="0">
              <a:solidFill>
                <a:srgbClr val="46788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/>
          <p:cNvPicPr>
            <a:picLocks noGrp="1" noChangeAspect="1"/>
          </p:cNvPicPr>
          <p:nvPr>
            <p:ph type="pic" sz="quarter" idx="1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b="1" dirty="0"/>
              <a:t>THANK YOU</a:t>
            </a:r>
            <a:endParaRPr 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u="sng" dirty="0"/>
              <a:t>TABLE OF CONTENTS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Introduction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Source Dataset details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State of Art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Effective delivery techniques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Data Analysis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Mean and Variance of Dataset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CNN Model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Quantum Models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PENNYLANE Model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Final Model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Summary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2816" y="263525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  <a:endParaRPr lang="en-US" dirty="0"/>
          </a:p>
        </p:txBody>
      </p:sp>
      <p:pic>
        <p:nvPicPr>
          <p:cNvPr id="91" name="Picture Placeholder 90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r="7243"/>
          <a:stretch>
            <a:fillRect/>
          </a:stretch>
        </p:blipFill>
        <p:spPr>
          <a:xfrm>
            <a:off x="-295582" y="10"/>
            <a:ext cx="6115050" cy="6857990"/>
          </a:xfrm>
          <a:noFill/>
        </p:spPr>
      </p:pic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536719" y="2711775"/>
            <a:ext cx="6309386" cy="304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kumimoji="0" lang="en-US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Emotion recognition technology utilizes facial expression analysis to identify and interpret customer emotions.</a:t>
            </a: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Customer Experience:</a:t>
            </a:r>
            <a:r>
              <a:rPr kumimoji="0" lang="en-US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detecting real-time emotions like happiness or frustration, companies can adjust their responses to better suit the customer's emotional state.</a:t>
            </a: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Support:</a:t>
            </a:r>
            <a:r>
              <a:rPr kumimoji="0" lang="en-US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Emotion recognition allows customer service agents to tailor their interactions, leading to faster problem resolution and a more empathetic approach.</a:t>
            </a: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to Companies:</a:t>
            </a: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Increases customer satisfaction and loyalty.</a:t>
            </a: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Strengthens communication between the company and customers, fostering a sense of value and care</a:t>
            </a: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Impact:</a:t>
            </a:r>
            <a:r>
              <a:rPr kumimoji="0" lang="en-US" alt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Integrating emotion recognition enhances service quality, leading to more positive customer experiences and improved service outcomes.</a:t>
            </a:r>
            <a:endParaRPr kumimoji="0" lang="en-US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Develop a robust CNN for emotion classification.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Address dataset imbalances with augmentation.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Explore quantum techniques for optimization.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Implement real-time detection with webcam integration.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pPr algn="ctr"/>
            <a:r>
              <a:rPr lang="en-US" b="1" dirty="0"/>
              <a:t>Dataset</a:t>
            </a:r>
            <a:endParaRPr lang="en-US" b="1" dirty="0"/>
          </a:p>
        </p:txBody>
      </p:sp>
      <p:pic>
        <p:nvPicPr>
          <p:cNvPr id="20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8" r="18738"/>
          <a:stretch>
            <a:fillRect/>
          </a:stretch>
        </p:blipFill>
        <p:spPr>
          <a:xfrm rot="769223">
            <a:off x="0" y="0"/>
            <a:ext cx="5242426" cy="6858000"/>
          </a:xfrm>
          <a:scene3d>
            <a:camera prst="isometricRightUp">
              <a:rot lat="2090849" lon="19265773" rev="209530"/>
            </a:camera>
            <a:lightRig rig="threePt" dir="t"/>
          </a:scene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Dataset links :</a:t>
            </a:r>
            <a:endParaRPr lang="en-US" sz="12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https://www.kaggle.com/datasets/msambare/fer2013/data</a:t>
            </a:r>
            <a:endParaRPr lang="en-US" sz="12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 action="ppaction://hlinkfile"/>
              </a:rPr>
              <a:t>https://www.kaggle.com/datasets/sudarshanvaidya/random-images-for-face-emotion-recognition</a:t>
            </a:r>
            <a:endParaRPr lang="en-US" sz="12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The dataset includes 48x48 pixel and 224x224 grayscale images of faces.</a:t>
            </a:r>
            <a:endParaRPr lang="en-US" sz="12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Each face is centered and takes up a similar amount of space in every image. </a:t>
            </a:r>
            <a:endParaRPr lang="en-US" sz="12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training set has </a:t>
            </a:r>
            <a:r>
              <a:rPr lang="en-US" sz="12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28,965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images to learn from, and the public test set has </a:t>
            </a:r>
            <a:r>
              <a:rPr lang="en-US" sz="12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7,361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images to check how well the model performs. The dataset is </a:t>
            </a:r>
            <a:r>
              <a:rPr lang="en-US" sz="12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56.51 MB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and all together </a:t>
            </a:r>
            <a:r>
              <a:rPr lang="en-US" sz="12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36.3 K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images.</a:t>
            </a:r>
            <a:endParaRPr lang="en-US" sz="12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emotion classes: anger, disgust, fear, happiness, neutral, sadness, surprise.</a:t>
            </a:r>
            <a:endParaRPr lang="en-US" sz="12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 Class imbalance addressed with data augmentation.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 Dataset: Enhanced 'disgust' class diversity.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2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2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sz="7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State of art </a:t>
            </a:r>
            <a:endParaRPr lang="en-US" sz="23900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USING CNN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Effective delivery techniques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48640" y="1691640"/>
            <a:ext cx="10805161" cy="4470329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Image Classification Using CNN and Quantum Neural Networks</a:t>
            </a:r>
            <a:endParaRPr lang="en-US" b="1" dirty="0"/>
          </a:p>
          <a:p>
            <a:pPr>
              <a:buFont typeface="Arial" panose="020B0704020202020204" pitchFamily="34" charset="0"/>
              <a:buChar char="•"/>
            </a:pPr>
            <a:r>
              <a:rPr lang="en-US" b="1" dirty="0"/>
              <a:t>CNN for Image Classification:</a:t>
            </a:r>
            <a:r>
              <a:rPr lang="en-US" dirty="0"/>
              <a:t> The project utilizes Convolutional Neural Networks (CNN) to classify images, leveraging its strength in handling visual data.</a:t>
            </a:r>
            <a:endParaRPr lang="en-US" dirty="0"/>
          </a:p>
          <a:p>
            <a:pPr>
              <a:buFont typeface="Arial" panose="020B0704020202020204" pitchFamily="34" charset="0"/>
              <a:buChar char="•"/>
            </a:pPr>
            <a:r>
              <a:rPr lang="en-US" b="1" dirty="0"/>
              <a:t>Custom Dataset:</a:t>
            </a:r>
            <a:r>
              <a:rPr lang="en-US" dirty="0"/>
              <a:t> We will develop and use our own dataset to test the model’s accuracy, ensuring the model is tailored to our specific application.</a:t>
            </a:r>
            <a:endParaRPr lang="en-US" dirty="0"/>
          </a:p>
          <a:p>
            <a:pPr>
              <a:buFont typeface="Arial" panose="020B0704020202020204" pitchFamily="34" charset="0"/>
              <a:buChar char="•"/>
            </a:pPr>
            <a:r>
              <a:rPr lang="en-US" b="1" dirty="0"/>
              <a:t>Quantum Neural Networks (QNN):</a:t>
            </a:r>
            <a:r>
              <a:rPr lang="en-US" dirty="0"/>
              <a:t> The project stands out by integrating Quantum Neural Networks to enhance efficiency and performance. This will allow the model to process complex tasks faster.</a:t>
            </a:r>
            <a:endParaRPr lang="en-US" dirty="0"/>
          </a:p>
          <a:p>
            <a:pPr>
              <a:buFont typeface="Arial" panose="020B0704020202020204" pitchFamily="34" charset="0"/>
              <a:buChar char="•"/>
            </a:pPr>
            <a:r>
              <a:rPr lang="en-US" b="1" dirty="0"/>
              <a:t>Software and Tools:</a:t>
            </a:r>
            <a:endParaRPr lang="en-US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b="1" dirty="0"/>
              <a:t>Leap Software:</a:t>
            </a:r>
            <a:r>
              <a:rPr lang="en-US" dirty="0"/>
              <a:t> QNN will be implemented using the Leap platform for quantum computing.</a:t>
            </a:r>
            <a:endParaRPr lang="en-US" dirty="0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 b="1" dirty="0"/>
              <a:t>Visual Studio &amp; </a:t>
            </a:r>
            <a:r>
              <a:rPr lang="en-US" b="1" dirty="0" err="1"/>
              <a:t>Jupyter</a:t>
            </a:r>
            <a:r>
              <a:rPr lang="en-US" b="1" dirty="0"/>
              <a:t> Notebook:</a:t>
            </a:r>
            <a:r>
              <a:rPr lang="en-US" dirty="0"/>
              <a:t> For implementation, we will switch between Visual Studio and </a:t>
            </a:r>
            <a:r>
              <a:rPr lang="en-US" dirty="0" err="1"/>
              <a:t>Jupyter</a:t>
            </a:r>
            <a:r>
              <a:rPr lang="en-US" dirty="0"/>
              <a:t> Notebook, depending on the task and convenience.</a:t>
            </a:r>
            <a:endParaRPr lang="en-US" dirty="0"/>
          </a:p>
          <a:p>
            <a:pPr>
              <a:buFont typeface="Arial" panose="020B0704020202020204" pitchFamily="34" charset="0"/>
              <a:buChar char="•"/>
            </a:pPr>
            <a:r>
              <a:rPr lang="en-US" b="1" dirty="0"/>
              <a:t>Innovative Approach:</a:t>
            </a:r>
            <a:r>
              <a:rPr lang="en-US" dirty="0"/>
              <a:t> The hybrid use of classical (CNN) and quantum (QNN) methods ensures that our project pushes the boundaries of current technology, improving speed and accuracy.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u="sng" dirty="0"/>
              <a:t>METHODOLOG</a:t>
            </a:r>
            <a:r>
              <a:rPr lang="en-IN" dirty="0"/>
              <a:t>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b="1" dirty="0"/>
              <a:t>CNN Architecture:</a:t>
            </a:r>
            <a:endParaRPr lang="en-IN" b="1" dirty="0"/>
          </a:p>
          <a:p>
            <a:r>
              <a:rPr lang="en-IN" dirty="0"/>
              <a:t>  * Input: 48x48 grayscale images.</a:t>
            </a:r>
            <a:endParaRPr lang="en-IN" dirty="0"/>
          </a:p>
          <a:p>
            <a:r>
              <a:rPr lang="en-IN" dirty="0"/>
              <a:t>  * Layers: Convolutional, </a:t>
            </a:r>
            <a:r>
              <a:rPr lang="en-IN" dirty="0" err="1"/>
              <a:t>MaxPooling</a:t>
            </a:r>
            <a:r>
              <a:rPr lang="en-IN" dirty="0"/>
              <a:t>, </a:t>
            </a:r>
            <a:r>
              <a:rPr lang="en-IN" dirty="0" err="1"/>
              <a:t>BatchNormalization</a:t>
            </a:r>
            <a:r>
              <a:rPr lang="en-IN" dirty="0"/>
              <a:t>, Dropout, Dense.</a:t>
            </a:r>
            <a:endParaRPr lang="en-IN" dirty="0"/>
          </a:p>
          <a:p>
            <a:r>
              <a:rPr lang="en-IN" b="1" dirty="0"/>
              <a:t>Quantum Techniques:</a:t>
            </a:r>
            <a:endParaRPr lang="en-IN" b="1" dirty="0"/>
          </a:p>
          <a:p>
            <a:r>
              <a:rPr lang="en-IN" dirty="0"/>
              <a:t>  * QUBO for hyperparameter tuning and feature selection</a:t>
            </a:r>
            <a:r>
              <a:rPr lang="en-US" altLang="en-IN" dirty="0"/>
              <a:t> using Conbqa</a:t>
            </a:r>
            <a:r>
              <a:rPr lang="en-IN" dirty="0"/>
              <a:t>.</a:t>
            </a:r>
            <a:endParaRPr lang="en-IN" dirty="0"/>
          </a:p>
          <a:p>
            <a:r>
              <a:rPr lang="en-IN" dirty="0"/>
              <a:t>  * </a:t>
            </a:r>
            <a:r>
              <a:rPr lang="en-IN" dirty="0" err="1"/>
              <a:t>Pennylane</a:t>
            </a:r>
            <a:r>
              <a:rPr lang="en-IN" dirty="0"/>
              <a:t> circuits for hybrid quantum-classical models.</a:t>
            </a:r>
            <a:endParaRPr lang="en-IN" dirty="0"/>
          </a:p>
          <a:p>
            <a:endParaRPr lang="en-IN" dirty="0"/>
          </a:p>
        </p:txBody>
      </p:sp>
      <p:pic>
        <p:nvPicPr>
          <p:cNvPr id="1906161815" name="Picture 19061618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55" y="1867218"/>
            <a:ext cx="5309870" cy="31235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{963372CC-17AC-4F31-BDA5-57ED654AF3BA}tf55661986_win32</Template>
  <TotalTime>0</TotalTime>
  <Words>6638</Words>
  <Application>WPS Writer</Application>
  <PresentationFormat>Widescreen</PresentationFormat>
  <Paragraphs>219</Paragraphs>
  <Slides>25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Aptos</vt:lpstr>
      <vt:lpstr>苹方-简</vt:lpstr>
      <vt:lpstr>Times New Roman</vt:lpstr>
      <vt:lpstr>Calibri Light</vt:lpstr>
      <vt:lpstr>Helvetica Neue</vt:lpstr>
      <vt:lpstr>Microsoft YaHei</vt:lpstr>
      <vt:lpstr>汉仪旗黑</vt:lpstr>
      <vt:lpstr>Arial Unicode MS</vt:lpstr>
      <vt:lpstr>Calibri</vt:lpstr>
      <vt:lpstr>宋体-简</vt:lpstr>
      <vt:lpstr>Custom</vt:lpstr>
      <vt:lpstr>Emotion Recognition in Customer Service   Team-B</vt:lpstr>
      <vt:lpstr>PowerPoint 演示文稿</vt:lpstr>
      <vt:lpstr>TABLE OF CONTENTS</vt:lpstr>
      <vt:lpstr>INTRODUCTION</vt:lpstr>
      <vt:lpstr>Objectives</vt:lpstr>
      <vt:lpstr>Dataset</vt:lpstr>
      <vt:lpstr>State of art </vt:lpstr>
      <vt:lpstr>Effective delivery techniques</vt:lpstr>
      <vt:lpstr>METHODOLOGY</vt:lpstr>
      <vt:lpstr>PowerPoint 演示文稿</vt:lpstr>
      <vt:lpstr>Data Analysis </vt:lpstr>
      <vt:lpstr>Data Analysis on new dataset</vt:lpstr>
      <vt:lpstr>mean and variance of the dataset</vt:lpstr>
      <vt:lpstr>CNN model</vt:lpstr>
      <vt:lpstr>Quantum hyperparameter optimized model</vt:lpstr>
      <vt:lpstr>Quantum Feature selection model</vt:lpstr>
      <vt:lpstr>Pennylane model</vt:lpstr>
      <vt:lpstr>     Final model</vt:lpstr>
      <vt:lpstr>RESULTS</vt:lpstr>
      <vt:lpstr>PowerPoint 演示文稿</vt:lpstr>
      <vt:lpstr>Applications</vt:lpstr>
      <vt:lpstr>Conclusion &amp; Future Work</vt:lpstr>
      <vt:lpstr>            Summary</vt:lpstr>
      <vt:lpstr>            Citations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Veditha Lakshmi Yechuri</dc:creator>
  <cp:lastModifiedBy>manasa_vasupalli</cp:lastModifiedBy>
  <cp:revision>16</cp:revision>
  <dcterms:created xsi:type="dcterms:W3CDTF">2024-12-10T23:05:20Z</dcterms:created>
  <dcterms:modified xsi:type="dcterms:W3CDTF">2024-12-10T23:05:20Z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ICV">
    <vt:lpwstr>66681BE34BAA90C7E4E6E866D3684881_43</vt:lpwstr>
  </property>
  <property fmtid="{D5CDD505-2E9C-101B-9397-08002B2CF9AE}" pid="5" name="KSOProductBuildVer">
    <vt:lpwstr>1033-6.10.2.8397</vt:lpwstr>
  </property>
</Properties>
</file>